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84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92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2" r:id="rId37"/>
    <p:sldId id="273" r:id="rId38"/>
    <p:sldId id="274" r:id="rId39"/>
    <p:sldId id="275" r:id="rId40"/>
    <p:sldId id="277" r:id="rId41"/>
    <p:sldId id="314" r:id="rId42"/>
    <p:sldId id="31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E88C18-D7DA-45B7-ABC1-79083E08D7EB}">
          <p14:sldIdLst>
            <p14:sldId id="256"/>
            <p14:sldId id="257"/>
            <p14:sldId id="258"/>
            <p14:sldId id="259"/>
          </p14:sldIdLst>
        </p14:section>
        <p14:section name="section 1" id="{B03C54ED-7479-41EF-AE50-999E54A17068}">
          <p14:sldIdLst>
            <p14:sldId id="260"/>
            <p14:sldId id="262"/>
            <p14:sldId id="278"/>
          </p14:sldIdLst>
        </p14:section>
        <p14:section name="section 2" id="{B6A6F763-4B86-894C-8C8D-1341CAC5B091}">
          <p14:sldIdLst>
            <p14:sldId id="284"/>
          </p14:sldIdLst>
        </p14:section>
        <p14:section name="section 3" id="{77AB537A-BF75-40A8-83FE-B6A2EDE8ADA1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Section 4" id="{B97AAB9C-835B-484B-A71F-8677F6400D45}">
          <p14:sldIdLst>
            <p14:sldId id="291"/>
            <p14:sldId id="292"/>
            <p14:sldId id="295"/>
            <p14:sldId id="296"/>
          </p14:sldIdLst>
        </p14:section>
        <p14:section name="Section 5" id="{2907DBC7-E109-D642-8A4B-A296347D7686}">
          <p14:sldIdLst>
            <p14:sldId id="297"/>
            <p14:sldId id="298"/>
            <p14:sldId id="299"/>
            <p14:sldId id="300"/>
          </p14:sldIdLst>
        </p14:section>
        <p14:section name="Section 6" id="{98B3A8D2-FCE9-D546-B994-E82E12800F66}">
          <p14:sldIdLst>
            <p14:sldId id="301"/>
            <p14:sldId id="302"/>
            <p14:sldId id="303"/>
            <p14:sldId id="304"/>
          </p14:sldIdLst>
        </p14:section>
        <p14:section name="Section 7" id="{B5BC950D-741C-2B4C-9F26-126BFCF41D7B}">
          <p14:sldIdLst>
            <p14:sldId id="305"/>
            <p14:sldId id="306"/>
            <p14:sldId id="307"/>
            <p14:sldId id="308"/>
          </p14:sldIdLst>
        </p14:section>
        <p14:section name="Section 8" id="{EAE427D4-8A2A-254D-9E99-F7B54A77A6E0}">
          <p14:sldIdLst>
            <p14:sldId id="309"/>
            <p14:sldId id="310"/>
            <p14:sldId id="311"/>
            <p14:sldId id="312"/>
          </p14:sldIdLst>
        </p14:section>
        <p14:section name="section 9" id="{6FB83AC5-B60A-495C-8A60-5428810BE8B6}">
          <p14:sldIdLst>
            <p14:sldId id="313"/>
            <p14:sldId id="272"/>
            <p14:sldId id="273"/>
            <p14:sldId id="274"/>
            <p14:sldId id="275"/>
            <p14:sldId id="277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C3BB"/>
    <a:srgbClr val="C0E964"/>
    <a:srgbClr val="F3686B"/>
    <a:srgbClr val="535E6A"/>
    <a:srgbClr val="FC9204"/>
    <a:srgbClr val="DA9C00"/>
    <a:srgbClr val="F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3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69B540-460B-331E-5192-C5F2B088C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26" y="512151"/>
            <a:ext cx="3487872" cy="5833700"/>
          </a:xfrm>
          <a:custGeom>
            <a:avLst/>
            <a:gdLst>
              <a:gd name="connsiteX0" fmla="*/ 0 w 3487872"/>
              <a:gd name="connsiteY0" fmla="*/ 0 h 5833700"/>
              <a:gd name="connsiteX1" fmla="*/ 2753057 w 3487872"/>
              <a:gd name="connsiteY1" fmla="*/ 0 h 5833700"/>
              <a:gd name="connsiteX2" fmla="*/ 2796210 w 3487872"/>
              <a:gd name="connsiteY2" fmla="*/ 76653 h 5833700"/>
              <a:gd name="connsiteX3" fmla="*/ 3487872 w 3487872"/>
              <a:gd name="connsiteY3" fmla="*/ 2916851 h 5833700"/>
              <a:gd name="connsiteX4" fmla="*/ 2796210 w 3487872"/>
              <a:gd name="connsiteY4" fmla="*/ 5757049 h 5833700"/>
              <a:gd name="connsiteX5" fmla="*/ 2753058 w 3487872"/>
              <a:gd name="connsiteY5" fmla="*/ 5833700 h 5833700"/>
              <a:gd name="connsiteX6" fmla="*/ 0 w 3487872"/>
              <a:gd name="connsiteY6" fmla="*/ 5833700 h 58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872" h="5833700">
                <a:moveTo>
                  <a:pt x="0" y="0"/>
                </a:moveTo>
                <a:lnTo>
                  <a:pt x="2753057" y="0"/>
                </a:lnTo>
                <a:lnTo>
                  <a:pt x="2796210" y="76653"/>
                </a:lnTo>
                <a:cubicBezTo>
                  <a:pt x="3238127" y="926673"/>
                  <a:pt x="3487872" y="1892597"/>
                  <a:pt x="3487872" y="2916851"/>
                </a:cubicBezTo>
                <a:cubicBezTo>
                  <a:pt x="3487872" y="3941106"/>
                  <a:pt x="3238127" y="4907030"/>
                  <a:pt x="2796210" y="5757049"/>
                </a:cubicBezTo>
                <a:lnTo>
                  <a:pt x="2753058" y="5833700"/>
                </a:lnTo>
                <a:lnTo>
                  <a:pt x="0" y="58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8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988F-C55F-B013-2A74-FE0ECDCC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0800D-1B30-3579-20E7-EA7B0660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D001-F2C0-5540-90C8-D63669A7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49B8-88F5-3089-D06C-71450D7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C65D-71E8-8257-E88B-8142070A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8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4F546-B0CD-E3CE-84C3-89383B62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3B0F5-644C-D849-11C8-5E112355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F8DD-141B-7F20-AC2F-5B8C6E60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FBC2-3506-3250-F2FC-FD810A54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CA6D-07E0-DD4C-175C-F43525A5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9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0BCA17-4EAF-8134-6D67-3BA83842A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0001" y="3837073"/>
            <a:ext cx="2592000" cy="3034217"/>
          </a:xfrm>
          <a:custGeom>
            <a:avLst/>
            <a:gdLst>
              <a:gd name="connsiteX0" fmla="*/ 2592000 w 2592000"/>
              <a:gd name="connsiteY0" fmla="*/ 0 h 3034217"/>
              <a:gd name="connsiteX1" fmla="*/ 2592000 w 2592000"/>
              <a:gd name="connsiteY1" fmla="*/ 3034217 h 3034217"/>
              <a:gd name="connsiteX2" fmla="*/ 0 w 2592000"/>
              <a:gd name="connsiteY2" fmla="*/ 3034217 h 3034217"/>
              <a:gd name="connsiteX3" fmla="*/ 0 w 2592000"/>
              <a:gd name="connsiteY3" fmla="*/ 1 h 3034217"/>
              <a:gd name="connsiteX4" fmla="*/ 611719 w 2592000"/>
              <a:gd name="connsiteY4" fmla="*/ 39420 h 3034217"/>
              <a:gd name="connsiteX5" fmla="*/ 1295998 w 2592000"/>
              <a:gd name="connsiteY5" fmla="*/ 54051 h 3034217"/>
              <a:gd name="connsiteX6" fmla="*/ 1980278 w 2592000"/>
              <a:gd name="connsiteY6" fmla="*/ 39420 h 303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3034217">
                <a:moveTo>
                  <a:pt x="2592000" y="0"/>
                </a:moveTo>
                <a:lnTo>
                  <a:pt x="2592000" y="3034217"/>
                </a:lnTo>
                <a:lnTo>
                  <a:pt x="0" y="3034217"/>
                </a:lnTo>
                <a:lnTo>
                  <a:pt x="0" y="1"/>
                </a:lnTo>
                <a:lnTo>
                  <a:pt x="611719" y="39420"/>
                </a:lnTo>
                <a:cubicBezTo>
                  <a:pt x="837559" y="49115"/>
                  <a:pt x="1065757" y="54051"/>
                  <a:pt x="1295998" y="54051"/>
                </a:cubicBezTo>
                <a:cubicBezTo>
                  <a:pt x="1526240" y="54051"/>
                  <a:pt x="1754438" y="49115"/>
                  <a:pt x="1980278" y="3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72E298-7BD6-5FF3-0139-617CD9A9F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7482" y="2"/>
            <a:ext cx="2877038" cy="2985894"/>
          </a:xfrm>
          <a:custGeom>
            <a:avLst/>
            <a:gdLst>
              <a:gd name="connsiteX0" fmla="*/ 0 w 2877038"/>
              <a:gd name="connsiteY0" fmla="*/ 0 h 2985894"/>
              <a:gd name="connsiteX1" fmla="*/ 2877038 w 2877038"/>
              <a:gd name="connsiteY1" fmla="*/ 0 h 2985894"/>
              <a:gd name="connsiteX2" fmla="*/ 2877038 w 2877038"/>
              <a:gd name="connsiteY2" fmla="*/ 2985894 h 2985894"/>
              <a:gd name="connsiteX3" fmla="*/ 2792930 w 2877038"/>
              <a:gd name="connsiteY3" fmla="*/ 2977162 h 2985894"/>
              <a:gd name="connsiteX4" fmla="*/ 1438517 w 2877038"/>
              <a:gd name="connsiteY4" fmla="*/ 2917590 h 2985894"/>
              <a:gd name="connsiteX5" fmla="*/ 84104 w 2877038"/>
              <a:gd name="connsiteY5" fmla="*/ 2977162 h 2985894"/>
              <a:gd name="connsiteX6" fmla="*/ 0 w 2877038"/>
              <a:gd name="connsiteY6" fmla="*/ 2985894 h 298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7038" h="2985894">
                <a:moveTo>
                  <a:pt x="0" y="0"/>
                </a:moveTo>
                <a:lnTo>
                  <a:pt x="2877038" y="0"/>
                </a:lnTo>
                <a:lnTo>
                  <a:pt x="2877038" y="2985894"/>
                </a:lnTo>
                <a:lnTo>
                  <a:pt x="2792930" y="2977162"/>
                </a:lnTo>
                <a:cubicBezTo>
                  <a:pt x="2351310" y="2937936"/>
                  <a:pt x="1899000" y="2917590"/>
                  <a:pt x="1438517" y="2917590"/>
                </a:cubicBezTo>
                <a:cubicBezTo>
                  <a:pt x="978034" y="2917590"/>
                  <a:pt x="525726" y="2937936"/>
                  <a:pt x="84104" y="2977162"/>
                </a:cubicBezTo>
                <a:lnTo>
                  <a:pt x="0" y="29858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11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68463B-DC1A-124B-4633-1B94D7D6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0018" y="994781"/>
            <a:ext cx="3921403" cy="4868438"/>
          </a:xfrm>
          <a:custGeom>
            <a:avLst/>
            <a:gdLst>
              <a:gd name="connsiteX0" fmla="*/ 38421 w 3921403"/>
              <a:gd name="connsiteY0" fmla="*/ 0 h 4868438"/>
              <a:gd name="connsiteX1" fmla="*/ 1587277 w 3921403"/>
              <a:gd name="connsiteY1" fmla="*/ 0 h 4868438"/>
              <a:gd name="connsiteX2" fmla="*/ 3427385 w 3921403"/>
              <a:gd name="connsiteY2" fmla="*/ 0 h 4868438"/>
              <a:gd name="connsiteX3" fmla="*/ 3921403 w 3921403"/>
              <a:gd name="connsiteY3" fmla="*/ 0 h 4868438"/>
              <a:gd name="connsiteX4" fmla="*/ 3921403 w 3921403"/>
              <a:gd name="connsiteY4" fmla="*/ 4868438 h 4868438"/>
              <a:gd name="connsiteX5" fmla="*/ 3427385 w 3921403"/>
              <a:gd name="connsiteY5" fmla="*/ 4868438 h 4868438"/>
              <a:gd name="connsiteX6" fmla="*/ 1587277 w 3921403"/>
              <a:gd name="connsiteY6" fmla="*/ 4868438 h 4868438"/>
              <a:gd name="connsiteX7" fmla="*/ 38421 w 3921403"/>
              <a:gd name="connsiteY7" fmla="*/ 4868438 h 4868438"/>
              <a:gd name="connsiteX8" fmla="*/ 299984 w 3921403"/>
              <a:gd name="connsiteY8" fmla="*/ 4320273 h 4868438"/>
              <a:gd name="connsiteX9" fmla="*/ 0 w 3921403"/>
              <a:gd name="connsiteY9" fmla="*/ 3691588 h 4868438"/>
              <a:gd name="connsiteX10" fmla="*/ 299984 w 3921403"/>
              <a:gd name="connsiteY10" fmla="*/ 3062903 h 4868438"/>
              <a:gd name="connsiteX11" fmla="*/ 0 w 3921403"/>
              <a:gd name="connsiteY11" fmla="*/ 2434219 h 4868438"/>
              <a:gd name="connsiteX12" fmla="*/ 299984 w 3921403"/>
              <a:gd name="connsiteY12" fmla="*/ 1805534 h 4868438"/>
              <a:gd name="connsiteX13" fmla="*/ 0 w 3921403"/>
              <a:gd name="connsiteY13" fmla="*/ 1176850 h 4868438"/>
              <a:gd name="connsiteX14" fmla="*/ 299984 w 3921403"/>
              <a:gd name="connsiteY14" fmla="*/ 548165 h 486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1403" h="4868438">
                <a:moveTo>
                  <a:pt x="38421" y="0"/>
                </a:moveTo>
                <a:lnTo>
                  <a:pt x="1587277" y="0"/>
                </a:lnTo>
                <a:lnTo>
                  <a:pt x="3427385" y="0"/>
                </a:lnTo>
                <a:lnTo>
                  <a:pt x="3921403" y="0"/>
                </a:lnTo>
                <a:lnTo>
                  <a:pt x="3921403" y="4868438"/>
                </a:lnTo>
                <a:lnTo>
                  <a:pt x="3427385" y="4868438"/>
                </a:lnTo>
                <a:lnTo>
                  <a:pt x="1587277" y="4868438"/>
                </a:lnTo>
                <a:lnTo>
                  <a:pt x="38421" y="4868438"/>
                </a:lnTo>
                <a:lnTo>
                  <a:pt x="299984" y="4320273"/>
                </a:lnTo>
                <a:lnTo>
                  <a:pt x="0" y="3691588"/>
                </a:lnTo>
                <a:lnTo>
                  <a:pt x="299984" y="3062903"/>
                </a:lnTo>
                <a:lnTo>
                  <a:pt x="0" y="2434219"/>
                </a:lnTo>
                <a:lnTo>
                  <a:pt x="299984" y="1805534"/>
                </a:lnTo>
                <a:lnTo>
                  <a:pt x="0" y="1176850"/>
                </a:lnTo>
                <a:lnTo>
                  <a:pt x="299984" y="5481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28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0599-8DE9-96EE-E7BF-92062F9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0850-F33A-E461-96CE-96C0A6D55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96A6-5C8C-CD61-FA5A-B29BA8A61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11290-C13A-A8CF-07E6-457D08F9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DF78-77D2-B9E3-09A0-1E96100A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46E6D-7FAF-8282-5D09-6E3FE21F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0D4B-C697-305F-55EB-D19C84A3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DAA2D-1466-5635-AC52-42F706E4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F59C5-B0C6-CC4F-0C42-875C2389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556DC-E062-2848-1D40-BE85257D7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A144A-DC3E-5FA7-ABEF-0BF298A00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C58F9-0DE6-E92B-6BF2-25A0DAF8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B73-4B94-0BAD-FFA4-75273CC0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C102C-F3BC-82AB-6E05-5A95E94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CBD4-FC75-F78D-97F7-70F5AA84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21ECD-053C-8BA5-8F13-5D999A11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419D-3FAB-A172-B8A6-A4E55295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B218-BF03-01B9-C59B-FB7D43A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17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651FB-0777-E6BB-5DC7-8C53ECF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2161-C37C-B4FB-E5F4-A079B68A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FF5E-5C8D-1309-5D70-5209C559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1C5B-5E35-9772-2026-36D8A1FF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F329-4BE1-7182-E83C-F97FE2CF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8093E-F05E-87EB-1639-F703FDC2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BF9C5-D265-8512-287E-50125367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810AE-E2CC-080D-424A-CAE80AC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241A-326C-A9C9-8088-0F237A5D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53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881-8A6F-F8C6-A5DA-C976A7E2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ECEB8-203B-FA13-2ED8-93A13B19E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F46F7-8CFE-220B-CDA2-5F353AA8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01B75-54EF-3914-96F4-6DC142C6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9B07-96D8-AAA8-3C68-B6D0DAEF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C579-CA88-94E5-3FCF-56241957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25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5E63-95FA-E2F5-6971-CFF4A83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A9B1-E00C-C095-B9DB-7605FF83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B6D-CF12-97F7-3BBA-FDB2E563A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D874A-B9AE-48D7-9722-712EB12956AB}" type="datetimeFigureOut">
              <a:rPr lang="en-ID" smtClean="0"/>
              <a:t>05/03/24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A354-7294-26A7-E43D-CE397364C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CFCC-EAC6-397D-3323-0CB7F463A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82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sbsresources.com/blog/technology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ocalhost:8504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://phoenixajournal.wordpress.com/2012/02/23/thank-yo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nuclear-power-plant-3044473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flectionsofthevoid.com/2018/01/links-of-day-11012018-two-machine.html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s://s4be.cochrane.org/blog/2015/07/24/nominal-ordinal-numerical-variables/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242419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aiimpacts.org/blog/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ixabay.com/en/database-data-computer-network-1954920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368293.html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A5571-0146-4547-408B-9D7570D86194}"/>
              </a:ext>
            </a:extLst>
          </p:cNvPr>
          <p:cNvSpPr/>
          <p:nvPr/>
        </p:nvSpPr>
        <p:spPr>
          <a:xfrm>
            <a:off x="6060646" y="2687113"/>
            <a:ext cx="4073954" cy="1483774"/>
          </a:xfrm>
          <a:prstGeom prst="rect">
            <a:avLst/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B579D-785B-824C-4E7C-BD0D6085931E}"/>
              </a:ext>
            </a:extLst>
          </p:cNvPr>
          <p:cNvSpPr/>
          <p:nvPr/>
        </p:nvSpPr>
        <p:spPr>
          <a:xfrm>
            <a:off x="1826689" y="-840311"/>
            <a:ext cx="8538622" cy="8538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691C5C-CBBD-FB4A-53E3-85DE592DD06E}"/>
              </a:ext>
            </a:extLst>
          </p:cNvPr>
          <p:cNvSpPr/>
          <p:nvPr/>
        </p:nvSpPr>
        <p:spPr>
          <a:xfrm>
            <a:off x="5470097" y="2687114"/>
            <a:ext cx="3377008" cy="1483775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F3054-6178-6F5A-88FB-417766356D81}"/>
              </a:ext>
            </a:extLst>
          </p:cNvPr>
          <p:cNvSpPr/>
          <p:nvPr/>
        </p:nvSpPr>
        <p:spPr>
          <a:xfrm>
            <a:off x="3174893" y="507893"/>
            <a:ext cx="5842214" cy="58422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474AC7-9CB7-F779-294A-1B90013E0E38}"/>
              </a:ext>
            </a:extLst>
          </p:cNvPr>
          <p:cNvSpPr/>
          <p:nvPr/>
        </p:nvSpPr>
        <p:spPr>
          <a:xfrm>
            <a:off x="5336747" y="2687114"/>
            <a:ext cx="2059447" cy="1483775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760CA-D592-9C1A-EE49-A95C0F376C14}"/>
              </a:ext>
            </a:extLst>
          </p:cNvPr>
          <p:cNvSpPr/>
          <p:nvPr/>
        </p:nvSpPr>
        <p:spPr>
          <a:xfrm>
            <a:off x="4523096" y="1856096"/>
            <a:ext cx="3145808" cy="3145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2E76C-097A-8E49-960E-D9C42FAB5648}"/>
              </a:ext>
            </a:extLst>
          </p:cNvPr>
          <p:cNvSpPr txBox="1"/>
          <p:nvPr/>
        </p:nvSpPr>
        <p:spPr>
          <a:xfrm>
            <a:off x="4805621" y="3136612"/>
            <a:ext cx="258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lonna MT" pitchFamily="82" charset="77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59701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-10469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2" y="301836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46600"/>
            <a:ext cx="3206569" cy="542859"/>
            <a:chOff x="1418296" y="1174843"/>
            <a:chExt cx="3206569" cy="5428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84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7101B4-EFB4-F49D-F599-684A1FB126A9}"/>
              </a:ext>
            </a:extLst>
          </p:cNvPr>
          <p:cNvSpPr/>
          <p:nvPr/>
        </p:nvSpPr>
        <p:spPr>
          <a:xfrm rot="81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707355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33196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07398"/>
            <a:ext cx="3162821" cy="636999"/>
            <a:chOff x="1462044" y="1080703"/>
            <a:chExt cx="3162821" cy="63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9307536-9E46-E24D-A524-E5572C8E732D}"/>
              </a:ext>
            </a:extLst>
          </p:cNvPr>
          <p:cNvSpPr txBox="1"/>
          <p:nvPr/>
        </p:nvSpPr>
        <p:spPr>
          <a:xfrm>
            <a:off x="1073590" y="4030610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DCD08-F678-D743-B43C-8E9A834E23D4}"/>
              </a:ext>
            </a:extLst>
          </p:cNvPr>
          <p:cNvSpPr txBox="1"/>
          <p:nvPr/>
        </p:nvSpPr>
        <p:spPr>
          <a:xfrm>
            <a:off x="1073590" y="4390610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Test of normality of residuals</a:t>
            </a:r>
          </a:p>
          <a:p>
            <a:r>
              <a:rPr lang="en-IN" sz="1200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Residuala</a:t>
            </a:r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Plot for Homoscedasticity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Vs Regressors</a:t>
            </a:r>
          </a:p>
        </p:txBody>
      </p:sp>
    </p:spTree>
    <p:extLst>
      <p:ext uri="{BB962C8B-B14F-4D97-AF65-F5344CB8AC3E}">
        <p14:creationId xmlns:p14="http://schemas.microsoft.com/office/powerpoint/2010/main" val="14403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AECF5C-AA7A-09CC-5C44-AA2D6F4086D2}"/>
              </a:ext>
            </a:extLst>
          </p:cNvPr>
          <p:cNvSpPr/>
          <p:nvPr/>
        </p:nvSpPr>
        <p:spPr>
          <a:xfrm rot="2700000">
            <a:off x="1581978" y="-590017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3304444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29607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549458"/>
            <a:ext cx="3162821" cy="636999"/>
            <a:chOff x="1462044" y="1080703"/>
            <a:chExt cx="3162821" cy="636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006331"/>
            <a:chOff x="1462044" y="1080703"/>
            <a:chExt cx="3162821" cy="100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331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Analysis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 of normality of residuals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Plot for Homoscedasticity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Residual Vs Regressors</a:t>
              </a: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3808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1369459"/>
            <a:ext cx="3162821" cy="636999"/>
            <a:chOff x="1462044" y="1080703"/>
            <a:chExt cx="3162821" cy="63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D4A7E3-E857-3144-B2A5-0F58B116FB22}"/>
              </a:ext>
            </a:extLst>
          </p:cNvPr>
          <p:cNvSpPr txBox="1"/>
          <p:nvPr/>
        </p:nvSpPr>
        <p:spPr>
          <a:xfrm>
            <a:off x="8675589" y="1369459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Detecting Outliers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1B781-8CB8-614A-AAD2-AD28CF649DCD}"/>
              </a:ext>
            </a:extLst>
          </p:cNvPr>
          <p:cNvSpPr txBox="1"/>
          <p:nvPr/>
        </p:nvSpPr>
        <p:spPr>
          <a:xfrm>
            <a:off x="8675589" y="1729459"/>
            <a:ext cx="3162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Cook’s Distance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High influence Points</a:t>
            </a:r>
          </a:p>
        </p:txBody>
      </p:sp>
    </p:spTree>
    <p:extLst>
      <p:ext uri="{BB962C8B-B14F-4D97-AF65-F5344CB8AC3E}">
        <p14:creationId xmlns:p14="http://schemas.microsoft.com/office/powerpoint/2010/main" val="380868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8" y="86477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59305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0494" y="1554224"/>
            <a:ext cx="3167698" cy="452234"/>
            <a:chOff x="1457167" y="1265468"/>
            <a:chExt cx="3167698" cy="452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Calculating VIF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3808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1369459"/>
            <a:ext cx="3162821" cy="821665"/>
            <a:chOff x="1462044" y="1080703"/>
            <a:chExt cx="3162821" cy="82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240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Detecting Outliers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Cook’s Distance</a:t>
              </a:r>
            </a:p>
            <a:p>
              <a:r>
                <a:rPr lang="en-IN" sz="12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High influence Points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636999"/>
            <a:chOff x="1462044" y="1080703"/>
            <a:chExt cx="3162821" cy="63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699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Improving the 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51CEA-3AC0-454F-BF7C-F8F23DB4CB5C}"/>
              </a:ext>
            </a:extLst>
          </p:cNvPr>
          <p:cNvSpPr txBox="1"/>
          <p:nvPr/>
        </p:nvSpPr>
        <p:spPr>
          <a:xfrm>
            <a:off x="1073590" y="4030610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688BB-9871-9D49-B614-199C8719EE2A}"/>
              </a:ext>
            </a:extLst>
          </p:cNvPr>
          <p:cNvSpPr txBox="1"/>
          <p:nvPr/>
        </p:nvSpPr>
        <p:spPr>
          <a:xfrm>
            <a:off x="1073590" y="4390610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Test of normality of residuals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Plot for Homoscedasticity</a:t>
            </a:r>
          </a:p>
          <a:p>
            <a:r>
              <a: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Residual Vs Regressors</a:t>
            </a:r>
          </a:p>
        </p:txBody>
      </p:sp>
    </p:spTree>
    <p:extLst>
      <p:ext uri="{BB962C8B-B14F-4D97-AF65-F5344CB8AC3E}">
        <p14:creationId xmlns:p14="http://schemas.microsoft.com/office/powerpoint/2010/main" val="6909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587713" y="526142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56751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5143359"/>
            <a:ext cx="2943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600" dirty="0"/>
              <a:t>MSE:0.0712853282401689 RMSE:0.2669931239567208 MAE:0.21307904876323788 </a:t>
            </a:r>
            <a:r>
              <a:rPr lang="en-IN" sz="1600" b="1" dirty="0"/>
              <a:t>R-squared: 0.9287146717598311</a:t>
            </a:r>
            <a:endParaRPr lang="en-ID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D7366-F6D1-B944-9E36-70E5E552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6" y="390853"/>
            <a:ext cx="4427634" cy="59410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6C371-5D01-3D4D-AA81-A399726D2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48" y="713757"/>
            <a:ext cx="4692715" cy="20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4661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48673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38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8" y="3816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2" y="301836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546600"/>
            <a:ext cx="3206569" cy="1015663"/>
            <a:chOff x="1418296" y="1174843"/>
            <a:chExt cx="320656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036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Grid search CV for best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hyperparameters of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our Tree model.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83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8" y="137513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682806" y="262094"/>
            <a:ext cx="482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180966" y="1423076"/>
            <a:ext cx="3167698" cy="1015663"/>
            <a:chOff x="1457167" y="1265468"/>
            <a:chExt cx="3167698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0366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Grid search CV for best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hyperparameters of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our Tree model.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707886"/>
            <a:chOff x="1462044" y="1080703"/>
            <a:chExt cx="316282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696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DT 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4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Mean Squared Error: 0.06184344657456588 </a:t>
            </a:r>
          </a:p>
          <a:p>
            <a:pPr algn="l"/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R-squared: 0.9381565534254341</a:t>
            </a:r>
          </a:p>
          <a:p>
            <a:pPr algn="l"/>
            <a:r>
              <a:rPr lang="en-IN" sz="14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</a:p>
          <a:p>
            <a:pPr algn="l" rtl="0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 this DT model performs better than MLR model based on R squared values....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3211-E8F5-DE42-89F3-9CD842894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5" y="639086"/>
            <a:ext cx="5112987" cy="3046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CE2DF-9193-EC4F-9E7F-DDEB36C3F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63" y="771261"/>
            <a:ext cx="4245026" cy="2165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E7F829-3E9B-E64B-933A-AFFDC16FF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5" y="4359390"/>
            <a:ext cx="5281425" cy="18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4661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2838537" y="248672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FOREST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REGRESSOR</a:t>
            </a:r>
            <a:endParaRPr lang="en-IN" sz="32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49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3A4B42-25BB-18B7-4CE5-5A61D991D55A}"/>
              </a:ext>
            </a:extLst>
          </p:cNvPr>
          <p:cNvSpPr/>
          <p:nvPr/>
        </p:nvSpPr>
        <p:spPr>
          <a:xfrm>
            <a:off x="3507946" y="1847590"/>
            <a:ext cx="8684054" cy="3162819"/>
          </a:xfrm>
          <a:prstGeom prst="rect">
            <a:avLst/>
          </a:pr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F4C6C3-E4E6-B158-6374-BD84A716DE9E}"/>
              </a:ext>
            </a:extLst>
          </p:cNvPr>
          <p:cNvSpPr/>
          <p:nvPr/>
        </p:nvSpPr>
        <p:spPr>
          <a:xfrm>
            <a:off x="-7080871" y="-5464629"/>
            <a:ext cx="17787258" cy="17787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846A7D-5FA5-469D-A5FC-6C7B2132FB7C}"/>
              </a:ext>
            </a:extLst>
          </p:cNvPr>
          <p:cNvSpPr/>
          <p:nvPr/>
        </p:nvSpPr>
        <p:spPr>
          <a:xfrm>
            <a:off x="3521595" y="1847592"/>
            <a:ext cx="7198441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2E26C-DC1C-7926-925D-C7AE92C8EFE1}"/>
              </a:ext>
            </a:extLst>
          </p:cNvPr>
          <p:cNvSpPr/>
          <p:nvPr/>
        </p:nvSpPr>
        <p:spPr>
          <a:xfrm>
            <a:off x="-4272355" y="-2656113"/>
            <a:ext cx="12170226" cy="121702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52EA2-06A1-5D1F-5B2D-96ADEDC24DE5}"/>
              </a:ext>
            </a:extLst>
          </p:cNvPr>
          <p:cNvSpPr/>
          <p:nvPr/>
        </p:nvSpPr>
        <p:spPr>
          <a:xfrm>
            <a:off x="3521595" y="1847592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DA2F0E-3830-0FBC-E2AC-D76796A529A4}"/>
              </a:ext>
            </a:extLst>
          </p:cNvPr>
          <p:cNvSpPr/>
          <p:nvPr/>
        </p:nvSpPr>
        <p:spPr>
          <a:xfrm>
            <a:off x="-646233" y="970009"/>
            <a:ext cx="4917982" cy="4917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>
            <a:off x="1812758" y="1847591"/>
            <a:ext cx="1581412" cy="1581408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>
            <a:off x="1812758" y="3429001"/>
            <a:ext cx="1581412" cy="1581410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>
            <a:off x="231346" y="3429001"/>
            <a:ext cx="1581412" cy="1581410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>
            <a:off x="231346" y="1847591"/>
            <a:ext cx="1581412" cy="1581408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rgbClr val="54C3BB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B6B772-D3B7-1A36-D251-8672AD3D05B4}"/>
              </a:ext>
            </a:extLst>
          </p:cNvPr>
          <p:cNvSpPr/>
          <p:nvPr/>
        </p:nvSpPr>
        <p:spPr>
          <a:xfrm>
            <a:off x="692535" y="2308779"/>
            <a:ext cx="2240446" cy="22404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slide 45.pptx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08D69F-C6CA-0CD5-0749-55C91E619D4D}"/>
              </a:ext>
            </a:extLst>
          </p:cNvPr>
          <p:cNvSpPr txBox="1"/>
          <p:nvPr/>
        </p:nvSpPr>
        <p:spPr>
          <a:xfrm>
            <a:off x="4398005" y="1878680"/>
            <a:ext cx="735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i="0" dirty="0">
                <a:solidFill>
                  <a:srgbClr val="E6EDF3"/>
                </a:solidFill>
                <a:effectLst/>
                <a:latin typeface="Footlight MT Light" panose="0204060206030A020304" pitchFamily="18" charset="77"/>
              </a:rPr>
              <a:t>Combined-Cycle-Power-Plant-Energy-Prediction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410BA-9904-B1EA-BAEB-0E29FF28A700}"/>
              </a:ext>
            </a:extLst>
          </p:cNvPr>
          <p:cNvSpPr txBox="1"/>
          <p:nvPr/>
        </p:nvSpPr>
        <p:spPr>
          <a:xfrm>
            <a:off x="4454135" y="2459659"/>
            <a:ext cx="691477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1. Project Objective: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Optimize combined-cycle power plant performance.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2. Power Plant Configuration: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Uses both gas turbines and steam turbines in a single cycle.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3. Modelling Inputs: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Factors include exhaust vacuum, ambient conditions (temperature, pressure, humidity).</a:t>
            </a:r>
          </a:p>
          <a:p>
            <a:endParaRPr lang="en-ID" sz="1200" b="1" dirty="0">
              <a:solidFill>
                <a:schemeClr val="bg1"/>
              </a:solidFill>
              <a:effectLst/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4. Modelling Outcome:</a:t>
            </a:r>
          </a:p>
          <a:p>
            <a:r>
              <a:rPr lang="en-ID" sz="1200" b="1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Poppins" panose="00000500000000000000" pitchFamily="2" charset="0"/>
              </a:rPr>
              <a:t>   - Develop a predictive model for net hourly electrical energy output to enhance efficiency and improve overall energy generation.</a:t>
            </a:r>
            <a:endParaRPr lang="en-ID" sz="1200" dirty="0">
              <a:solidFill>
                <a:schemeClr val="bg1"/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pic>
        <p:nvPicPr>
          <p:cNvPr id="25" name="Picture Placeholder 33">
            <a:extLst>
              <a:ext uri="{FF2B5EF4-FFF2-40B4-BE49-F238E27FC236}">
                <a16:creationId xmlns:a16="http://schemas.microsoft.com/office/drawing/2014/main" id="{324505D7-ECC2-4926-DB8E-4C09EED397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-3643312" y="512151"/>
            <a:ext cx="3487872" cy="5583849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AB503C-9571-0093-1177-4A3D0E65C3CF}"/>
              </a:ext>
            </a:extLst>
          </p:cNvPr>
          <p:cNvSpPr txBox="1"/>
          <p:nvPr/>
        </p:nvSpPr>
        <p:spPr>
          <a:xfrm>
            <a:off x="1234012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FE3BAF-EC48-9E9E-7477-38E379B0A777}"/>
              </a:ext>
            </a:extLst>
          </p:cNvPr>
          <p:cNvSpPr/>
          <p:nvPr/>
        </p:nvSpPr>
        <p:spPr>
          <a:xfrm>
            <a:off x="1398584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6DE6E3-AFB6-7A9B-0CA6-61CE4910BC28}"/>
              </a:ext>
            </a:extLst>
          </p:cNvPr>
          <p:cNvCxnSpPr>
            <a:cxnSpLocks/>
          </p:cNvCxnSpPr>
          <p:nvPr/>
        </p:nvCxnSpPr>
        <p:spPr>
          <a:xfrm>
            <a:off x="1404164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2D68A3-CB69-E8BF-F465-BBA2D09D21E7}"/>
              </a:ext>
            </a:extLst>
          </p:cNvPr>
          <p:cNvSpPr txBox="1"/>
          <p:nvPr/>
        </p:nvSpPr>
        <p:spPr>
          <a:xfrm>
            <a:off x="1390315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54404-E36B-6876-C320-F534BDFA074D}"/>
              </a:ext>
            </a:extLst>
          </p:cNvPr>
          <p:cNvGrpSpPr/>
          <p:nvPr/>
        </p:nvGrpSpPr>
        <p:grpSpPr>
          <a:xfrm>
            <a:off x="-787650" y="75112"/>
            <a:ext cx="532263" cy="1728718"/>
            <a:chOff x="7804245" y="409433"/>
            <a:chExt cx="532263" cy="17287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DEFFED-1CC8-6693-DD5E-0A7089276E57}"/>
                </a:ext>
              </a:extLst>
            </p:cNvPr>
            <p:cNvSpPr/>
            <p:nvPr/>
          </p:nvSpPr>
          <p:spPr>
            <a:xfrm>
              <a:off x="7804245" y="409433"/>
              <a:ext cx="532263" cy="532263"/>
            </a:xfrm>
            <a:prstGeom prst="rect">
              <a:avLst/>
            </a:prstGeom>
            <a:solidFill>
              <a:srgbClr val="C0E9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F4B66-3151-AB35-6AE6-41B9F9BB2B8A}"/>
                </a:ext>
              </a:extLst>
            </p:cNvPr>
            <p:cNvSpPr/>
            <p:nvPr/>
          </p:nvSpPr>
          <p:spPr>
            <a:xfrm>
              <a:off x="7804245" y="808251"/>
              <a:ext cx="532263" cy="532263"/>
            </a:xfrm>
            <a:prstGeom prst="rect">
              <a:avLst/>
            </a:prstGeom>
            <a:solidFill>
              <a:srgbClr val="54C3B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DE035F-4D02-DB66-A6FD-86FBFA2047CC}"/>
                </a:ext>
              </a:extLst>
            </p:cNvPr>
            <p:cNvSpPr/>
            <p:nvPr/>
          </p:nvSpPr>
          <p:spPr>
            <a:xfrm>
              <a:off x="7804245" y="1207069"/>
              <a:ext cx="532263" cy="532263"/>
            </a:xfrm>
            <a:prstGeom prst="rect">
              <a:avLst/>
            </a:prstGeom>
            <a:solidFill>
              <a:srgbClr val="F368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6B1976-DE34-32FC-B94C-3748E0317A68}"/>
                </a:ext>
              </a:extLst>
            </p:cNvPr>
            <p:cNvSpPr/>
            <p:nvPr/>
          </p:nvSpPr>
          <p:spPr>
            <a:xfrm>
              <a:off x="7804245" y="1605888"/>
              <a:ext cx="532263" cy="532263"/>
            </a:xfrm>
            <a:prstGeom prst="rect">
              <a:avLst/>
            </a:prstGeom>
            <a:solidFill>
              <a:srgbClr val="535E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6354C7-EEA3-8541-AC02-BB98A921309D}"/>
              </a:ext>
            </a:extLst>
          </p:cNvPr>
          <p:cNvSpPr txBox="1"/>
          <p:nvPr/>
        </p:nvSpPr>
        <p:spPr>
          <a:xfrm>
            <a:off x="592806" y="3149172"/>
            <a:ext cx="2490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lonna MT" pitchFamily="82" charset="77"/>
              </a:rPr>
              <a:t>REGRESSION</a:t>
            </a:r>
            <a:endParaRPr lang="en-US" sz="3200" dirty="0">
              <a:latin typeface="Colonna MT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078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2838537" y="349618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OREST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5247334" cy="1015663"/>
            <a:chOff x="1418296" y="1174843"/>
            <a:chExt cx="5247334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52473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Random Forest Regressor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11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120345" y="224624"/>
            <a:ext cx="6514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RANDOM </a:t>
            </a:r>
            <a:r>
              <a:rPr lang="en-IN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OREST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5247334" cy="1015663"/>
            <a:chOff x="1457167" y="1265468"/>
            <a:chExt cx="5247334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52473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Random Forest Regressor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402278" cy="707886"/>
            <a:chOff x="1462044" y="1080703"/>
            <a:chExt cx="34022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34022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Random Forest Regressor</a:t>
              </a:r>
              <a:endParaRPr lang="en-IN" sz="2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0.044093571530376255 </a:t>
            </a:r>
          </a:p>
          <a:p>
            <a:pPr algn="l"/>
            <a:r>
              <a:rPr lang="en-IN" sz="1400" b="1" dirty="0"/>
              <a:t>R-squared: 0.9559064284696238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4D67D-2214-7A42-AB9C-4335FD4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0" y="2405080"/>
            <a:ext cx="5404696" cy="2047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60B057-94CF-FA4C-B511-FFC12E78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76" y="695419"/>
            <a:ext cx="4640673" cy="22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96348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2184" y="157537"/>
            <a:ext cx="451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67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349618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3940502" cy="1015663"/>
            <a:chOff x="1418296" y="1174843"/>
            <a:chExt cx="394050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94050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20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svr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45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290622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SVM (REGRESSOR)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3940502" cy="1015663"/>
            <a:chOff x="1457167" y="1265468"/>
            <a:chExt cx="3940502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94050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20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svr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Displaying all parameters with 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best scores.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707886"/>
            <a:chOff x="1462044" y="1080703"/>
            <a:chExt cx="3162821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727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SVM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4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0.05126948659056881 </a:t>
            </a:r>
          </a:p>
          <a:p>
            <a:pPr algn="l"/>
            <a:r>
              <a:rPr lang="en-IN" sz="1400" b="1" dirty="0"/>
              <a:t>R-squared: 0.9487305134094312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72C6-32EF-1440-A36F-6F99902B5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6" y="2224192"/>
            <a:ext cx="5521408" cy="243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B3EA9-F60E-2E43-A205-3A80C2EDA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99" y="853552"/>
            <a:ext cx="4601967" cy="21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146321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564775" y="115015"/>
            <a:ext cx="506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349618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4002058" cy="1200329"/>
            <a:chOff x="1418296" y="1174843"/>
            <a:chExt cx="4002058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400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RANSACRegressor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Fitting the model assuming </a:t>
              </a:r>
            </a:p>
            <a:p>
              <a:pPr algn="l"/>
              <a:r>
                <a:rPr lang="en-IN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y_train</a:t>
              </a:r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as target variable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making predictions on the test set.</a:t>
              </a:r>
              <a:endPara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40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84872" y="290622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RANSAC REGRESSION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4002058" cy="1200329"/>
            <a:chOff x="1457167" y="1265468"/>
            <a:chExt cx="4002058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400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RANSACRegressor</a:t>
              </a:r>
              <a:r>
                <a:rPr lang="en-IN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Fitting the model assuming </a:t>
              </a:r>
            </a:p>
            <a:p>
              <a:pPr algn="l"/>
              <a:r>
                <a:rPr lang="en-IN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y_train</a:t>
              </a:r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as target variable and </a:t>
              </a:r>
            </a:p>
            <a:p>
              <a:pPr algn="l"/>
              <a:r>
                <a:rPr lang="en-IN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making predictions on the test set.</a:t>
              </a:r>
              <a:endPara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636999"/>
            <a:chOff x="1462044" y="1080703"/>
            <a:chExt cx="3162821" cy="63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80679" cy="707886"/>
            <a:chOff x="1462044" y="1080703"/>
            <a:chExt cx="318067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31806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20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RANSAC REGRESSION.</a:t>
              </a:r>
              <a:r>
                <a:rPr lang="en-IN" sz="20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31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00CD390-AAA5-EBE4-B114-2EC400EA12CE}"/>
              </a:ext>
            </a:extLst>
          </p:cNvPr>
          <p:cNvSpPr/>
          <p:nvPr/>
        </p:nvSpPr>
        <p:spPr>
          <a:xfrm>
            <a:off x="-2488902" y="2237685"/>
            <a:ext cx="2382630" cy="23826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A59CE6-D54D-CFEA-4977-E827CA31D67C}"/>
              </a:ext>
            </a:extLst>
          </p:cNvPr>
          <p:cNvSpPr/>
          <p:nvPr/>
        </p:nvSpPr>
        <p:spPr>
          <a:xfrm>
            <a:off x="-2198445" y="2528142"/>
            <a:ext cx="1801716" cy="1801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E334D2-FE19-61C6-D3E6-243E071B9BCA}"/>
              </a:ext>
            </a:extLst>
          </p:cNvPr>
          <p:cNvSpPr/>
          <p:nvPr/>
        </p:nvSpPr>
        <p:spPr>
          <a:xfrm>
            <a:off x="-1861168" y="2865419"/>
            <a:ext cx="1127162" cy="1127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223ABC-A060-18AD-C4B1-D78F87494F39}"/>
              </a:ext>
            </a:extLst>
          </p:cNvPr>
          <p:cNvSpPr/>
          <p:nvPr/>
        </p:nvSpPr>
        <p:spPr>
          <a:xfrm>
            <a:off x="0" y="1847590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58AD4-7D03-5F14-2694-43FB3E84024B}"/>
              </a:ext>
            </a:extLst>
          </p:cNvPr>
          <p:cNvSpPr/>
          <p:nvPr/>
        </p:nvSpPr>
        <p:spPr>
          <a:xfrm>
            <a:off x="12304312" y="1847590"/>
            <a:ext cx="477024" cy="3162819"/>
          </a:xfrm>
          <a:prstGeom prst="rect">
            <a:avLst/>
          </a:prstGeom>
          <a:solidFill>
            <a:srgbClr val="54C3B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451026" y="512151"/>
            <a:ext cx="3487872" cy="5583849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>
            <a:off x="4993558" y="1289935"/>
            <a:ext cx="7198442" cy="5090259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224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rPr>
              <a:t>CONTENT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Colonna MT" pitchFamily="82" charset="77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718177" y="1779546"/>
            <a:ext cx="5322473" cy="851600"/>
            <a:chOff x="5732639" y="1851709"/>
            <a:chExt cx="5322473" cy="8516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851709"/>
              <a:ext cx="134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1. Section 1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34382" y="2364755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Exploratory Data </a:t>
              </a:r>
              <a:r>
                <a:rPr lang="en-IN" sz="16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A</a:t>
              </a:r>
              <a:r>
                <a:rPr lang="en-IN" sz="16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nalysis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718177" y="2844922"/>
            <a:ext cx="5322473" cy="810168"/>
            <a:chOff x="5732639" y="2070974"/>
            <a:chExt cx="5322473" cy="81016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2070974"/>
              <a:ext cx="1398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2. Section 2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34382" y="2542588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600" b="1" u="none" strike="noStrike" dirty="0" err="1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Plotly</a:t>
              </a:r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 Dash Board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654057" y="3865787"/>
            <a:ext cx="5386593" cy="802324"/>
            <a:chOff x="5668519" y="2221084"/>
            <a:chExt cx="5386593" cy="80232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668519" y="2221084"/>
              <a:ext cx="1398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3. Section 3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2684854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Linear Regression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7AFC3E-D0A5-77EB-CEFA-D08178795EF7}"/>
              </a:ext>
            </a:extLst>
          </p:cNvPr>
          <p:cNvGrpSpPr/>
          <p:nvPr/>
        </p:nvGrpSpPr>
        <p:grpSpPr>
          <a:xfrm>
            <a:off x="5654057" y="4970448"/>
            <a:ext cx="5386593" cy="760007"/>
            <a:chOff x="5760383" y="2423553"/>
            <a:chExt cx="5386593" cy="76000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297172-9142-F2CB-B7C8-DA0A8862E172}"/>
                </a:ext>
              </a:extLst>
            </p:cNvPr>
            <p:cNvSpPr txBox="1"/>
            <p:nvPr/>
          </p:nvSpPr>
          <p:spPr>
            <a:xfrm>
              <a:off x="5760383" y="2423553"/>
              <a:ext cx="1407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4. Section 4</a:t>
              </a:r>
              <a:endParaRPr lang="en-ID" sz="16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F9E69F-7431-E90A-D676-27DF93405207}"/>
                </a:ext>
              </a:extLst>
            </p:cNvPr>
            <p:cNvSpPr txBox="1"/>
            <p:nvPr/>
          </p:nvSpPr>
          <p:spPr>
            <a:xfrm>
              <a:off x="6126246" y="2845006"/>
              <a:ext cx="502073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6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Decision Tree regressor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02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Mean Squared Error: 0.07423261961705206</a:t>
            </a:r>
          </a:p>
          <a:p>
            <a:pPr algn="l"/>
            <a:r>
              <a:rPr lang="en-IN" sz="1400" b="1" dirty="0"/>
              <a:t>R-squared Score: 0.9257673803829479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6F87-E9E3-6D4F-B150-466CC3B51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" y="526142"/>
            <a:ext cx="49022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1463214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2184" y="157537"/>
            <a:ext cx="5009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1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381620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606023" y="203714"/>
            <a:ext cx="4979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73590" y="1407197"/>
            <a:ext cx="3813352" cy="1077218"/>
            <a:chOff x="1418296" y="1174843"/>
            <a:chExt cx="3813352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18296" y="1174843"/>
              <a:ext cx="3813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StackingRegressor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,</a:t>
              </a: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LinearRegression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RandomForestRegressor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and meta model is </a:t>
              </a:r>
              <a:r>
                <a:rPr lang="en-IN" sz="1600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LinearRegression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IN" sz="1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3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1768536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3598333" y="312297"/>
            <a:ext cx="4995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STACKING REGRESSOR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36FB3E87-4BEB-B070-EDA0-EDB1908F4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3808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098861" y="1369459"/>
            <a:ext cx="3813352" cy="1077218"/>
            <a:chOff x="1457167" y="1265468"/>
            <a:chExt cx="3813352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57167" y="1265468"/>
              <a:ext cx="3813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I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StackingRegressor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,</a:t>
              </a: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LinearRegression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importing </a:t>
              </a:r>
              <a:r>
                <a:rPr lang="en-IN" sz="1600" b="1" i="0" u="none" strike="noStrike" dirty="0" err="1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RandomForestRegressor</a:t>
              </a:r>
              <a:endParaRPr lang="en-IN" sz="1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and meta model is </a:t>
              </a:r>
              <a:r>
                <a:rPr lang="en-IN" sz="1600" b="1" dirty="0" err="1">
                  <a:solidFill>
                    <a:srgbClr val="000000"/>
                  </a:solidFill>
                  <a:latin typeface="Helvetica Neue" panose="02000503000000020004" pitchFamily="2" charset="0"/>
                </a:rPr>
                <a:t>LinearRegression</a:t>
              </a:r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4745A7-2354-EDA9-FD43-4A73C4AE8E38}"/>
              </a:ext>
            </a:extLst>
          </p:cNvPr>
          <p:cNvGrpSpPr/>
          <p:nvPr/>
        </p:nvGrpSpPr>
        <p:grpSpPr>
          <a:xfrm>
            <a:off x="8675589" y="4215711"/>
            <a:ext cx="3162821" cy="636999"/>
            <a:chOff x="1462044" y="1080703"/>
            <a:chExt cx="3162821" cy="63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B20C4B-4554-8F5D-4FB4-1C2143E3A91B}"/>
                </a:ext>
              </a:extLst>
            </p:cNvPr>
            <p:cNvSpPr txBox="1"/>
            <p:nvPr/>
          </p:nvSpPr>
          <p:spPr>
            <a:xfrm>
              <a:off x="1462044" y="1080703"/>
              <a:ext cx="25811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Testing Accuracy for</a:t>
              </a:r>
            </a:p>
            <a:p>
              <a:pPr algn="l"/>
              <a:r>
                <a:rPr lang="en-IN" sz="1600" b="1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RANSAC REGRESSION.</a:t>
              </a:r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DD58B-2D12-6B48-148A-3EBDE49E892D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8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701452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33AACA-D833-640C-E69B-E33DFCA3D487}"/>
              </a:ext>
            </a:extLst>
          </p:cNvPr>
          <p:cNvSpPr/>
          <p:nvPr/>
        </p:nvSpPr>
        <p:spPr>
          <a:xfrm rot="10800000">
            <a:off x="5901152" y="2991666"/>
            <a:ext cx="874670" cy="8746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E83A6B-AD8B-B262-6AF0-FA1DF8F1DF63}"/>
              </a:ext>
            </a:extLst>
          </p:cNvPr>
          <p:cNvSpPr/>
          <p:nvPr/>
        </p:nvSpPr>
        <p:spPr>
          <a:xfrm>
            <a:off x="5713126" y="2803641"/>
            <a:ext cx="1250722" cy="1250718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chemeClr val="tx1">
                <a:alpha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E0270BCF-5556-DD47-9A8B-BE62F0FE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5" y="3159471"/>
            <a:ext cx="539058" cy="539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1ADF54-1FA0-CCF1-5FD5-337D10667C7A}"/>
              </a:ext>
            </a:extLst>
          </p:cNvPr>
          <p:cNvSpPr txBox="1"/>
          <p:nvPr/>
        </p:nvSpPr>
        <p:spPr>
          <a:xfrm>
            <a:off x="535437" y="1697275"/>
            <a:ext cx="400110" cy="52354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9EB427-F960-CE3A-39DA-0771B8B32E05}"/>
              </a:ext>
            </a:extLst>
          </p:cNvPr>
          <p:cNvSpPr txBox="1"/>
          <p:nvPr/>
        </p:nvSpPr>
        <p:spPr>
          <a:xfrm>
            <a:off x="535437" y="2707940"/>
            <a:ext cx="400110" cy="51712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2022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97A76-6B61-11FF-1EF0-A6B8D5259727}"/>
              </a:ext>
            </a:extLst>
          </p:cNvPr>
          <p:cNvSpPr txBox="1"/>
          <p:nvPr/>
        </p:nvSpPr>
        <p:spPr>
          <a:xfrm>
            <a:off x="535437" y="3733031"/>
            <a:ext cx="400110" cy="4818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2021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F546D-BA77-A0AF-5450-0096C9080CEC}"/>
              </a:ext>
            </a:extLst>
          </p:cNvPr>
          <p:cNvSpPr txBox="1"/>
          <p:nvPr/>
        </p:nvSpPr>
        <p:spPr>
          <a:xfrm>
            <a:off x="535437" y="4715643"/>
            <a:ext cx="400110" cy="53155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2020</a:t>
            </a:r>
            <a:endParaRPr lang="en-ID" sz="14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93D77-D454-3613-1345-0B051C74429F}"/>
              </a:ext>
            </a:extLst>
          </p:cNvPr>
          <p:cNvSpPr txBox="1"/>
          <p:nvPr/>
        </p:nvSpPr>
        <p:spPr>
          <a:xfrm>
            <a:off x="4719919" y="469279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72947D-F1A4-2E09-41A2-D67AFE7BDCC8}"/>
              </a:ext>
            </a:extLst>
          </p:cNvPr>
          <p:cNvSpPr txBox="1"/>
          <p:nvPr/>
        </p:nvSpPr>
        <p:spPr>
          <a:xfrm>
            <a:off x="4086619" y="4993047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D6795-62D6-3575-4DD9-4BEA6584BCCA}"/>
              </a:ext>
            </a:extLst>
          </p:cNvPr>
          <p:cNvSpPr txBox="1"/>
          <p:nvPr/>
        </p:nvSpPr>
        <p:spPr>
          <a:xfrm>
            <a:off x="2950606" y="3685339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FD10FB-AD84-4B73-D56C-D5096B4B3072}"/>
              </a:ext>
            </a:extLst>
          </p:cNvPr>
          <p:cNvSpPr txBox="1"/>
          <p:nvPr/>
        </p:nvSpPr>
        <p:spPr>
          <a:xfrm>
            <a:off x="1424035" y="3985589"/>
            <a:ext cx="43473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C2353-E494-D86E-1AB4-2B3E76C2F63B}"/>
              </a:ext>
            </a:extLst>
          </p:cNvPr>
          <p:cNvSpPr txBox="1"/>
          <p:nvPr/>
        </p:nvSpPr>
        <p:spPr>
          <a:xfrm>
            <a:off x="3628615" y="2677880"/>
            <a:ext cx="484428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68%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79BF5-1C57-3351-10F7-9C79E3985FF0}"/>
              </a:ext>
            </a:extLst>
          </p:cNvPr>
          <p:cNvSpPr txBox="1"/>
          <p:nvPr/>
        </p:nvSpPr>
        <p:spPr>
          <a:xfrm>
            <a:off x="2183546" y="2978130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9D2FB-3EC4-3919-F165-04C93B5658F1}"/>
              </a:ext>
            </a:extLst>
          </p:cNvPr>
          <p:cNvSpPr txBox="1"/>
          <p:nvPr/>
        </p:nvSpPr>
        <p:spPr>
          <a:xfrm>
            <a:off x="3263858" y="1670421"/>
            <a:ext cx="482824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95D27-C9B0-99F0-2243-B1481BC71F45}"/>
              </a:ext>
            </a:extLst>
          </p:cNvPr>
          <p:cNvSpPr txBox="1"/>
          <p:nvPr/>
        </p:nvSpPr>
        <p:spPr>
          <a:xfrm>
            <a:off x="1896460" y="1970671"/>
            <a:ext cx="4732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26%</a:t>
            </a:r>
            <a:endParaRPr lang="en-ID" sz="12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735189" y="526142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 Title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7417899" y="4222107"/>
            <a:ext cx="4323424" cy="243620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75A57-1B9A-A131-9DB8-D90D629A2BE8}"/>
              </a:ext>
            </a:extLst>
          </p:cNvPr>
          <p:cNvSpPr txBox="1"/>
          <p:nvPr/>
        </p:nvSpPr>
        <p:spPr>
          <a:xfrm>
            <a:off x="8108085" y="4492742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F6A1-C583-E330-23D1-7B78867DA3AE}"/>
              </a:ext>
            </a:extLst>
          </p:cNvPr>
          <p:cNvSpPr txBox="1"/>
          <p:nvPr/>
        </p:nvSpPr>
        <p:spPr>
          <a:xfrm>
            <a:off x="8108085" y="4892852"/>
            <a:ext cx="2943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sz="1400" dirty="0"/>
              <a:t>MSE of stack model: 0.05126948659056881</a:t>
            </a:r>
          </a:p>
          <a:p>
            <a:pPr algn="l"/>
            <a:r>
              <a:rPr lang="en-IN" sz="1400" b="1" dirty="0"/>
              <a:t>R-squared of stack model: 0.9567968973082562</a:t>
            </a:r>
            <a:endParaRPr lang="en-IN" sz="1400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0724B-9342-474B-8E71-749BEA91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69" y="116282"/>
            <a:ext cx="8747967" cy="24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16A54-6880-E640-9979-82B17468D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9" y="4174131"/>
            <a:ext cx="4793970" cy="22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622883" y="2719317"/>
            <a:ext cx="1419368" cy="141936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1784521" y="1845623"/>
            <a:ext cx="32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BBA62-B116-9141-9731-F989F779C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46" y="2307288"/>
            <a:ext cx="2786475" cy="2607088"/>
          </a:xfrm>
          <a:prstGeom prst="rect">
            <a:avLst/>
          </a:prstGeom>
        </p:spPr>
      </p:pic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CFA17318-8B61-294D-9B75-90C7576A968F}"/>
              </a:ext>
            </a:extLst>
          </p:cNvPr>
          <p:cNvSpPr/>
          <p:nvPr/>
        </p:nvSpPr>
        <p:spPr>
          <a:xfrm rot="9279951" flipH="1">
            <a:off x="5549322" y="1402371"/>
            <a:ext cx="6383334" cy="4629999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B9DE3-EA2B-0F41-B600-77ECCC5E4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24" y="2012891"/>
            <a:ext cx="6262517" cy="3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3"/>
            <a:ext cx="861774" cy="383213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2039124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2039123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15768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35116" y="1158225"/>
            <a:ext cx="5099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2039123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EAABBA2-A4A9-7D2D-18F3-344D4AABAC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159146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IN" b="1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28441" y="1103821"/>
            <a:ext cx="5137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28440" y="2514738"/>
            <a:ext cx="4520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2039123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BB7F459-2E73-C686-11E6-28EACDE1E2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293064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7034219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87127" y="1139113"/>
            <a:ext cx="5057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87127" y="2514738"/>
            <a:ext cx="4413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7644E-B9C9-3267-860B-82A97CDBBEDE}"/>
              </a:ext>
            </a:extLst>
          </p:cNvPr>
          <p:cNvSpPr txBox="1"/>
          <p:nvPr/>
        </p:nvSpPr>
        <p:spPr>
          <a:xfrm>
            <a:off x="2035115" y="3665813"/>
            <a:ext cx="4333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Make a prediction using the loaded regression model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Display the predicted energy production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2035116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BCAAC02-1A28-CE69-DAE3-473D262405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b="211"/>
          <a:stretch/>
        </p:blipFill>
        <p:spPr>
          <a:xfrm>
            <a:off x="8050018" y="994781"/>
            <a:ext cx="3921403" cy="4868438"/>
          </a:xfrm>
        </p:spPr>
      </p:pic>
    </p:spTree>
    <p:extLst>
      <p:ext uri="{BB962C8B-B14F-4D97-AF65-F5344CB8AC3E}">
        <p14:creationId xmlns:p14="http://schemas.microsoft.com/office/powerpoint/2010/main" val="22929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973AC8-0C8F-409B-8E3B-E8A5E328908F}"/>
              </a:ext>
            </a:extLst>
          </p:cNvPr>
          <p:cNvSpPr/>
          <p:nvPr/>
        </p:nvSpPr>
        <p:spPr>
          <a:xfrm flipV="1">
            <a:off x="0" y="1847590"/>
            <a:ext cx="4389928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r="6722" b="4283"/>
          <a:stretch/>
        </p:blipFill>
        <p:spPr>
          <a:xfrm>
            <a:off x="451026" y="512151"/>
            <a:ext cx="3487872" cy="5583849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 flipV="1">
            <a:off x="4993558" y="1255594"/>
            <a:ext cx="7198442" cy="509025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54C3BB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b="1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224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rPr>
              <a:t>CONTENT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Colonna MT" pitchFamily="82" charset="77"/>
              <a:cs typeface="Poppins" panose="00000500000000000000" pitchFamily="2" charset="0"/>
            </a:endParaRPr>
          </a:p>
          <a:p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540025" y="1513344"/>
            <a:ext cx="5535847" cy="719415"/>
            <a:chOff x="5732639" y="1336318"/>
            <a:chExt cx="5343233" cy="71941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336318"/>
              <a:ext cx="1194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5. Section 5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55142" y="1747956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RANDOM FOREST </a:t>
              </a:r>
              <a:r>
                <a:rPr lang="en-IN" sz="14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REGRESSOR</a:t>
              </a:r>
              <a:endParaRPr lang="en-IN" sz="1400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540025" y="2324153"/>
            <a:ext cx="5535847" cy="737445"/>
            <a:chOff x="5732639" y="1085356"/>
            <a:chExt cx="5343233" cy="73744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1085356"/>
              <a:ext cx="1213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6. Section 6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55142" y="1515024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u="none" strike="noStrike" dirty="0">
                  <a:solidFill>
                    <a:schemeClr val="bg1"/>
                  </a:solidFill>
                  <a:effectLst/>
                  <a:latin typeface="Georgia" panose="02040502050405020303" pitchFamily="18" charset="0"/>
                </a:rPr>
                <a:t>SVM (REGRESSOR)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540773" y="3246638"/>
            <a:ext cx="5514339" cy="671146"/>
            <a:chOff x="5732639" y="946070"/>
            <a:chExt cx="5322473" cy="67114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732639" y="946070"/>
              <a:ext cx="1085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7. Section 7</a:t>
              </a:r>
              <a:endParaRPr lang="en-ID" sz="1400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1309439"/>
              <a:ext cx="50207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sz="1400" b="1" i="0" u="none" strike="noStrike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RANSAC REGRESSION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7AFC3E-D0A5-77EB-CEFA-D08178795EF7}"/>
              </a:ext>
            </a:extLst>
          </p:cNvPr>
          <p:cNvGrpSpPr/>
          <p:nvPr/>
        </p:nvGrpSpPr>
        <p:grpSpPr>
          <a:xfrm>
            <a:off x="5540773" y="4959010"/>
            <a:ext cx="5514339" cy="930293"/>
            <a:chOff x="5732639" y="1596670"/>
            <a:chExt cx="5322473" cy="93029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297172-9142-F2CB-B7C8-DA0A8862E172}"/>
                </a:ext>
              </a:extLst>
            </p:cNvPr>
            <p:cNvSpPr txBox="1"/>
            <p:nvPr/>
          </p:nvSpPr>
          <p:spPr>
            <a:xfrm>
              <a:off x="5732639" y="1596670"/>
              <a:ext cx="1213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9. Section 9</a:t>
              </a:r>
              <a:endParaRPr lang="en-ID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F9E69F-7431-E90A-D676-27DF93405207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b="1" dirty="0">
                  <a:solidFill>
                    <a:schemeClr val="bg1"/>
                  </a:solidFill>
                  <a:effectLst/>
                  <a:latin typeface="Georgia" panose="02040502050405020303" pitchFamily="18" charset="0"/>
                  <a:cs typeface="Poppins" panose="00000500000000000000" pitchFamily="2" charset="0"/>
                </a:rPr>
                <a:t>MODEL VALIDATION</a:t>
              </a:r>
            </a:p>
            <a:p>
              <a:r>
                <a:rPr lang="en-ID" sz="1400" b="1" dirty="0">
                  <a:solidFill>
                    <a:schemeClr val="bg1"/>
                  </a:solidFill>
                  <a:latin typeface="Georgia" panose="02040502050405020303" pitchFamily="18" charset="0"/>
                  <a:cs typeface="Poppins" panose="00000500000000000000" pitchFamily="2" charset="0"/>
                </a:rPr>
                <a:t>DEPLOYMENT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0579B2-4B4F-5543-9481-1A8C4C5899B0}"/>
              </a:ext>
            </a:extLst>
          </p:cNvPr>
          <p:cNvSpPr txBox="1"/>
          <p:nvPr/>
        </p:nvSpPr>
        <p:spPr>
          <a:xfrm>
            <a:off x="5540024" y="4001812"/>
            <a:ext cx="5964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8. Section 8</a:t>
            </a:r>
            <a:endParaRPr lang="en-ID" sz="1400" b="1" dirty="0">
              <a:solidFill>
                <a:schemeClr val="bg1"/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  <a:p>
            <a:endParaRPr lang="en-IN" sz="1400" b="1" u="none" strike="noStrike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sz="1400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    STACKING REGRESSION</a:t>
            </a:r>
          </a:p>
        </p:txBody>
      </p:sp>
    </p:spTree>
    <p:extLst>
      <p:ext uri="{BB962C8B-B14F-4D97-AF65-F5344CB8AC3E}">
        <p14:creationId xmlns:p14="http://schemas.microsoft.com/office/powerpoint/2010/main" val="130127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71EA786-6B58-0676-DE92-952A4CC53100}"/>
              </a:ext>
            </a:extLst>
          </p:cNvPr>
          <p:cNvSpPr/>
          <p:nvPr/>
        </p:nvSpPr>
        <p:spPr>
          <a:xfrm>
            <a:off x="1619990" y="476688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CB79C-AE2E-CBAC-2EED-A143DF74BD8A}"/>
              </a:ext>
            </a:extLst>
          </p:cNvPr>
          <p:cNvSpPr txBox="1"/>
          <p:nvPr/>
        </p:nvSpPr>
        <p:spPr>
          <a:xfrm>
            <a:off x="7030212" y="4884167"/>
            <a:ext cx="7296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A683D4F-B22F-20E7-6D6C-34931B951CA1}"/>
              </a:ext>
            </a:extLst>
          </p:cNvPr>
          <p:cNvSpPr/>
          <p:nvPr/>
        </p:nvSpPr>
        <p:spPr>
          <a:xfrm>
            <a:off x="1619990" y="3509519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60574-04E4-B76F-F7B0-EEB025628506}"/>
              </a:ext>
            </a:extLst>
          </p:cNvPr>
          <p:cNvSpPr txBox="1"/>
          <p:nvPr/>
        </p:nvSpPr>
        <p:spPr>
          <a:xfrm>
            <a:off x="7034219" y="3626797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1779AF89-E17C-B580-8272-A147C4730BBC}"/>
              </a:ext>
            </a:extLst>
          </p:cNvPr>
          <p:cNvSpPr/>
          <p:nvPr/>
        </p:nvSpPr>
        <p:spPr>
          <a:xfrm>
            <a:off x="1619990" y="2252150"/>
            <a:ext cx="6555034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379D-B209-D7D3-4916-ECA5CEF87C94}"/>
              </a:ext>
            </a:extLst>
          </p:cNvPr>
          <p:cNvSpPr txBox="1"/>
          <p:nvPr/>
        </p:nvSpPr>
        <p:spPr>
          <a:xfrm>
            <a:off x="7034219" y="2369428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791E26B-C358-A275-27E0-DD515B3F5F3C}"/>
              </a:ext>
            </a:extLst>
          </p:cNvPr>
          <p:cNvSpPr/>
          <p:nvPr/>
        </p:nvSpPr>
        <p:spPr>
          <a:xfrm>
            <a:off x="1619990" y="994781"/>
            <a:ext cx="6555033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1512932"/>
            <a:ext cx="861774" cy="38321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  <a:endParaRPr lang="en-ID" sz="4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1AE87-A64F-35B4-758F-D964C5186368}"/>
              </a:ext>
            </a:extLst>
          </p:cNvPr>
          <p:cNvSpPr txBox="1"/>
          <p:nvPr/>
        </p:nvSpPr>
        <p:spPr>
          <a:xfrm>
            <a:off x="7034219" y="1112059"/>
            <a:ext cx="72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Step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ID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3EBAE-D6B8-F7AC-9E3A-DDBB5ACEF465}"/>
              </a:ext>
            </a:extLst>
          </p:cNvPr>
          <p:cNvSpPr txBox="1"/>
          <p:nvPr/>
        </p:nvSpPr>
        <p:spPr>
          <a:xfrm>
            <a:off x="2087126" y="1123544"/>
            <a:ext cx="50792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l"/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Pickling the model for deployment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import pickle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pickle.dump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stacking_regressor,open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wb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pickled_model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=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pickle.load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(open('regmodel.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pkl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','</a:t>
            </a:r>
            <a:r>
              <a:rPr lang="en-IN" b="1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rb</a:t>
            </a:r>
            <a:r>
              <a:rPr lang="en-IN" b="1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'))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3D96B-BA9B-1575-B82D-A7CFA8ADADCD}"/>
              </a:ext>
            </a:extLst>
          </p:cNvPr>
          <p:cNvSpPr txBox="1"/>
          <p:nvPr/>
        </p:nvSpPr>
        <p:spPr>
          <a:xfrm>
            <a:off x="2087126" y="2514738"/>
            <a:ext cx="4466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Load the trained regression model from the pickle file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Create a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DataFrame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with the input features</a:t>
            </a:r>
          </a:p>
          <a:p>
            <a:endParaRPr lang="en-ID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A640C4-B9C7-1914-47FA-FAB206131F99}"/>
              </a:ext>
            </a:extLst>
          </p:cNvPr>
          <p:cNvSpPr txBox="1"/>
          <p:nvPr/>
        </p:nvSpPr>
        <p:spPr>
          <a:xfrm>
            <a:off x="2085230" y="4899555"/>
            <a:ext cx="4740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Creating a personal environment and install all the library in the environment and activate using below codes :-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#!source 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myenv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/bin/activate</a:t>
            </a:r>
          </a:p>
          <a:p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#</a:t>
            </a:r>
            <a:r>
              <a:rPr lang="en-ID" b="1" dirty="0" err="1">
                <a:solidFill>
                  <a:schemeClr val="bg1"/>
                </a:solidFill>
                <a:latin typeface="Georgia" panose="02040502050405020303" pitchFamily="18" charset="0"/>
              </a:rPr>
              <a:t>streamlit</a:t>
            </a:r>
            <a:r>
              <a:rPr lang="en-ID" b="1" dirty="0">
                <a:solidFill>
                  <a:schemeClr val="bg1"/>
                </a:solidFill>
                <a:latin typeface="Georgia" panose="02040502050405020303" pitchFamily="18" charset="0"/>
              </a:rPr>
              <a:t> run regression1.py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0332BCE-04E9-E50A-972A-F62D07B92B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869" r="19869"/>
          <a:stretch/>
        </p:blipFill>
        <p:spPr>
          <a:xfrm>
            <a:off x="8050018" y="994781"/>
            <a:ext cx="3921403" cy="48684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962A78-AAB9-494F-A7E2-AE076033BA85}"/>
              </a:ext>
            </a:extLst>
          </p:cNvPr>
          <p:cNvSpPr txBox="1"/>
          <p:nvPr/>
        </p:nvSpPr>
        <p:spPr>
          <a:xfrm>
            <a:off x="2028441" y="3695471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Make a prediction using the loaded regression model</a:t>
            </a:r>
          </a:p>
          <a:p>
            <a:r>
              <a:rPr lang="en-ID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Display the predicted energy production</a:t>
            </a:r>
          </a:p>
        </p:txBody>
      </p:sp>
    </p:spTree>
    <p:extLst>
      <p:ext uri="{BB962C8B-B14F-4D97-AF65-F5344CB8AC3E}">
        <p14:creationId xmlns:p14="http://schemas.microsoft.com/office/powerpoint/2010/main" val="133560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66B3385D-EC3F-AE4E-AB00-B77323188915}"/>
              </a:ext>
            </a:extLst>
          </p:cNvPr>
          <p:cNvSpPr/>
          <p:nvPr/>
        </p:nvSpPr>
        <p:spPr>
          <a:xfrm rot="9279951" flipH="1">
            <a:off x="5549322" y="1402371"/>
            <a:ext cx="6383334" cy="4629999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622883" y="2719317"/>
            <a:ext cx="1419368" cy="141936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2117937" y="1686134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0EF0A-F260-A14A-A1F5-7CBA0DB72555}"/>
              </a:ext>
            </a:extLst>
          </p:cNvPr>
          <p:cNvCxnSpPr>
            <a:cxnSpLocks/>
          </p:cNvCxnSpPr>
          <p:nvPr/>
        </p:nvCxnSpPr>
        <p:spPr>
          <a:xfrm>
            <a:off x="2669405" y="2211619"/>
            <a:ext cx="2795730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76EC47-1522-3644-8D7D-B2B808A9E7B2}"/>
              </a:ext>
            </a:extLst>
          </p:cNvPr>
          <p:cNvSpPr txBox="1"/>
          <p:nvPr/>
        </p:nvSpPr>
        <p:spPr>
          <a:xfrm>
            <a:off x="2127433" y="2318112"/>
            <a:ext cx="3059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You can now view your </a:t>
            </a:r>
            <a:r>
              <a:rPr lang="en-US" sz="1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Streamlit</a:t>
            </a:r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 app in your browser.</a:t>
            </a:r>
          </a:p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Local URL: </a:t>
            </a:r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http://localhost:8504</a:t>
            </a:r>
            <a:endParaRPr lang="en-US" sz="14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Network URL: http://192.168.1.4:8504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A2CC81-4665-2141-8A7D-D218F4510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58" y="1916966"/>
            <a:ext cx="6731568" cy="31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938619" y="1187688"/>
            <a:ext cx="4482624" cy="4482624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3077270" y="1797790"/>
            <a:ext cx="3262430" cy="3262420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54C3BB"/>
              </a:gs>
              <a:gs pos="100000">
                <a:srgbClr val="535E6A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5718326" y="2800848"/>
            <a:ext cx="1262595" cy="1262594"/>
          </a:xfrm>
          <a:prstGeom prst="roundRect">
            <a:avLst>
              <a:gd name="adj" fmla="val 9849"/>
            </a:avLst>
          </a:prstGeom>
          <a:noFill/>
          <a:ln>
            <a:solidFill>
              <a:srgbClr val="54C3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813C-ACE4-84B6-27B1-3681BA24AEC4}"/>
              </a:ext>
            </a:extLst>
          </p:cNvPr>
          <p:cNvSpPr txBox="1"/>
          <p:nvPr/>
        </p:nvSpPr>
        <p:spPr>
          <a:xfrm>
            <a:off x="2117937" y="1686134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0EF0A-F260-A14A-A1F5-7CBA0DB72555}"/>
              </a:ext>
            </a:extLst>
          </p:cNvPr>
          <p:cNvCxnSpPr>
            <a:cxnSpLocks/>
          </p:cNvCxnSpPr>
          <p:nvPr/>
        </p:nvCxnSpPr>
        <p:spPr>
          <a:xfrm>
            <a:off x="2669405" y="2211619"/>
            <a:ext cx="2795730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C988D2-C9DE-C04A-BF3B-9A9BE61F227B}"/>
              </a:ext>
            </a:extLst>
          </p:cNvPr>
          <p:cNvSpPr txBox="1"/>
          <p:nvPr/>
        </p:nvSpPr>
        <p:spPr>
          <a:xfrm>
            <a:off x="2162454" y="2274281"/>
            <a:ext cx="3759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Group : 6 (Team Members) :-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Praveen Kumar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Shruti Gupta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Shweta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Barnwal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Abhinav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Kumbalwar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Nilesh </a:t>
            </a:r>
            <a:r>
              <a:rPr lang="en-IN" b="1" u="none" strike="noStrike" dirty="0" err="1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Bajgude</a:t>
            </a:r>
            <a:endParaRPr lang="en-IN" b="1" u="none" strike="noStrike" dirty="0">
              <a:solidFill>
                <a:srgbClr val="FAFAFA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Keshav Chaudhary</a:t>
            </a:r>
          </a:p>
          <a:p>
            <a:pPr algn="l"/>
            <a:r>
              <a:rPr lang="en-IN" b="1" u="none" strike="noStrike" dirty="0">
                <a:solidFill>
                  <a:srgbClr val="FAFAFA"/>
                </a:solidFill>
                <a:effectLst/>
                <a:latin typeface="Georgia" panose="02040502050405020303" pitchFamily="18" charset="0"/>
              </a:rPr>
              <a:t>Dhanush Kumar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C181E-92DB-7A4D-A3CE-C686BA0CE9A0}"/>
              </a:ext>
            </a:extLst>
          </p:cNvPr>
          <p:cNvSpPr txBox="1"/>
          <p:nvPr/>
        </p:nvSpPr>
        <p:spPr>
          <a:xfrm>
            <a:off x="7752946" y="4582605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phoenixajournal.wordpress.com/2012/02/23/thank-you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861674D2-CC73-E549-9843-709C691DC6D0}"/>
              </a:ext>
            </a:extLst>
          </p:cNvPr>
          <p:cNvSpPr/>
          <p:nvPr/>
        </p:nvSpPr>
        <p:spPr>
          <a:xfrm rot="10396375" flipH="1">
            <a:off x="7331420" y="1449619"/>
            <a:ext cx="4323424" cy="3957645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0B72D-F326-F045-9422-643EA099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7816919" y="1794211"/>
            <a:ext cx="3549463" cy="3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502" b="15502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644" r="28644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4540931" y="3079908"/>
            <a:ext cx="285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FC38FA-6651-DAA4-00DC-383851954036}"/>
              </a:ext>
            </a:extLst>
          </p:cNvPr>
          <p:cNvGrpSpPr/>
          <p:nvPr/>
        </p:nvGrpSpPr>
        <p:grpSpPr>
          <a:xfrm>
            <a:off x="446628" y="3644487"/>
            <a:ext cx="3709273" cy="807551"/>
            <a:chOff x="375248" y="1845623"/>
            <a:chExt cx="3709273" cy="7444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68F07-D9C3-D9F1-919B-1E782E4FF0F8}"/>
                </a:ext>
              </a:extLst>
            </p:cNvPr>
            <p:cNvSpPr txBox="1"/>
            <p:nvPr/>
          </p:nvSpPr>
          <p:spPr>
            <a:xfrm>
              <a:off x="375248" y="1845623"/>
              <a:ext cx="184731" cy="425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24A80-063C-B715-A7F4-4F4C00A9AD6E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448115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448115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Checking For Null Values and Dull values.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7932750" y="157222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8644505" y="1572229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the Distribution of Continuous Features with the help of Histograms and Probability Plot.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900986" y="3079907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613809" y="3102823"/>
            <a:ext cx="3162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The Shapiro-Wilk test. </a:t>
            </a:r>
          </a:p>
          <a:p>
            <a:r>
              <a:rPr lang="en-IN" b="1" dirty="0"/>
              <a:t>Log transformation and visualizing the Histogram to determine any possible changes in distribution</a:t>
            </a:r>
          </a:p>
          <a:p>
            <a:endParaRPr lang="en-IN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25C26-2125-4448-B6AE-CD0EFF855176}"/>
              </a:ext>
            </a:extLst>
          </p:cNvPr>
          <p:cNvGrpSpPr/>
          <p:nvPr/>
        </p:nvGrpSpPr>
        <p:grpSpPr>
          <a:xfrm>
            <a:off x="446628" y="2172730"/>
            <a:ext cx="3709273" cy="3234840"/>
            <a:chOff x="332358" y="3393146"/>
            <a:chExt cx="3709273" cy="29820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2A39E5-DAB8-D546-A60A-4262306C1DD8}"/>
                </a:ext>
              </a:extLst>
            </p:cNvPr>
            <p:cNvSpPr txBox="1"/>
            <p:nvPr/>
          </p:nvSpPr>
          <p:spPr>
            <a:xfrm>
              <a:off x="332358" y="3393146"/>
              <a:ext cx="3263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lonna MT" pitchFamily="82" charset="77"/>
                  <a:cs typeface="Poppins" panose="00000500000000000000" pitchFamily="2" charset="0"/>
                </a:rPr>
                <a:t>IMPORTED LIBRARIES </a:t>
              </a:r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F03EB8-B0D1-224F-959D-A8DC942C8B4E}"/>
                </a:ext>
              </a:extLst>
            </p:cNvPr>
            <p:cNvSpPr txBox="1"/>
            <p:nvPr/>
          </p:nvSpPr>
          <p:spPr>
            <a:xfrm>
              <a:off x="332358" y="3882244"/>
              <a:ext cx="3709273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r>
                <a:rPr lang="en-IN" dirty="0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We have done the data analysis and machine learning using libraries such as NumPy, Pandas, </a:t>
              </a:r>
              <a:r>
                <a:rPr lang="en-IN" dirty="0" err="1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PyArrow</a:t>
              </a:r>
              <a:r>
                <a:rPr lang="en-IN" dirty="0">
                  <a:solidFill>
                    <a:schemeClr val="tx1"/>
                  </a:solidFill>
                  <a:effectLst/>
                  <a:latin typeface="Georgia" panose="02040502050405020303" pitchFamily="18" charset="0"/>
                </a:rPr>
                <a:t>, Seaborn, Matplotlib, and scikit-learn. It incorporates linear regression models (Ridge, Lasso), statistical tests (Shapiro-Wilk, normality tests), and diagnostic tools. Pre-processing steps involve scaling, transforming functions, and assessing multicollinearity using VIF. Support Vector Regression (SVR) is implemented, and performance metrics (mean squared error, R-squared, mean absolute error) are used for model evaluation. The script concludes with data splitting and normalization.</a:t>
              </a:r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4" name="Rectangle: Rounded Corners 37">
            <a:extLst>
              <a:ext uri="{FF2B5EF4-FFF2-40B4-BE49-F238E27FC236}">
                <a16:creationId xmlns:a16="http://schemas.microsoft.com/office/drawing/2014/main" id="{7B35ED75-05F5-6242-939F-54E834E2461E}"/>
              </a:ext>
            </a:extLst>
          </p:cNvPr>
          <p:cNvSpPr/>
          <p:nvPr/>
        </p:nvSpPr>
        <p:spPr>
          <a:xfrm>
            <a:off x="7896026" y="491091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78E13D-541E-C542-82E5-085B04BD4BFC}"/>
              </a:ext>
            </a:extLst>
          </p:cNvPr>
          <p:cNvSpPr txBox="1"/>
          <p:nvPr/>
        </p:nvSpPr>
        <p:spPr>
          <a:xfrm>
            <a:off x="8582171" y="4911256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Square root transformation and visualizing the Histogram to determine any possible changes in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40152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49" grpId="0" animBg="1"/>
      <p:bldP spid="50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179" r="17179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4184" r="24184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4965405" y="3089732"/>
            <a:ext cx="2126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614303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614303"/>
            <a:ext cx="3162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Cuberoot</a:t>
            </a:r>
            <a:r>
              <a:rPr lang="en-IN" b="1" dirty="0"/>
              <a:t> transformation and visualizing the Histogram to determine any possible changes in distribution and </a:t>
            </a:r>
            <a:r>
              <a:rPr lang="en-IN" b="1" dirty="0" err="1"/>
              <a:t>Boxcox</a:t>
            </a:r>
            <a:r>
              <a:rPr lang="en-IN" b="1" dirty="0"/>
              <a:t> Transformations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7902054" y="243886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8613809" y="2438861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the Relation between each independent Feature with respect to the Dependent Feature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902054" y="4091516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613809" y="4091516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Visualizing Continuous Datatype for Outlier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33637-90FC-974D-AEB5-D032D9B36BD0}"/>
              </a:ext>
            </a:extLst>
          </p:cNvPr>
          <p:cNvSpPr txBox="1"/>
          <p:nvPr/>
        </p:nvSpPr>
        <p:spPr>
          <a:xfrm>
            <a:off x="4800001" y="6871290"/>
            <a:ext cx="25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s4be.cochrane.org/blog/2015/07/24/nominal-ordinal-numerical-variabl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17" name="Rectangle: Rounded Corners 48">
            <a:extLst>
              <a:ext uri="{FF2B5EF4-FFF2-40B4-BE49-F238E27FC236}">
                <a16:creationId xmlns:a16="http://schemas.microsoft.com/office/drawing/2014/main" id="{D94044F4-7256-5749-956F-FD9D15AA3590}"/>
              </a:ext>
            </a:extLst>
          </p:cNvPr>
          <p:cNvSpPr/>
          <p:nvPr/>
        </p:nvSpPr>
        <p:spPr>
          <a:xfrm>
            <a:off x="7902054" y="5190174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BC617-EB3C-6E4A-B97A-43DDF924EEAF}"/>
              </a:ext>
            </a:extLst>
          </p:cNvPr>
          <p:cNvSpPr txBox="1"/>
          <p:nvPr/>
        </p:nvSpPr>
        <p:spPr>
          <a:xfrm>
            <a:off x="8613809" y="5190174"/>
            <a:ext cx="3162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Median, Mean Imputation to handle Outlier in </a:t>
            </a:r>
            <a:r>
              <a:rPr lang="en-IN" b="1" dirty="0" err="1"/>
              <a:t>r_humiditya</a:t>
            </a:r>
            <a:r>
              <a:rPr lang="en-IN" b="1" dirty="0"/>
              <a:t> and </a:t>
            </a:r>
            <a:r>
              <a:rPr lang="en-IN" b="1" dirty="0" err="1"/>
              <a:t>amb_pressure</a:t>
            </a:r>
            <a:endParaRPr lang="en-IN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3512372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lonna MT" pitchFamily="82" charset="77"/>
                  <a:cs typeface="Poppins" panose="00000500000000000000" pitchFamily="2" charset="0"/>
                </a:rPr>
                <a:t>DATASET INFORMATION</a:t>
              </a: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DF157BB-47F3-374D-B614-03EBD2A5F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2" y="2624200"/>
            <a:ext cx="3715033" cy="22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49" grpId="0" animBg="1"/>
      <p:bldP spid="50" grpId="0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445" b="9445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870" r="14870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5163811" y="3089732"/>
            <a:ext cx="19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Poppins" panose="00000500000000000000" pitchFamily="2" charset="0"/>
              </a:rPr>
              <a:t>Exploratory Data Analysis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614303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614303"/>
            <a:ext cx="31628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Testing our data in model and find the R-squared with mean imputation data model. </a:t>
            </a:r>
          </a:p>
          <a:p>
            <a:endParaRPr lang="en-IN" b="1" dirty="0"/>
          </a:p>
          <a:p>
            <a:r>
              <a:rPr lang="en-IN" dirty="0">
                <a:solidFill>
                  <a:srgbClr val="000000"/>
                </a:solidFill>
                <a:latin typeface="Georgia" panose="02040502050405020303" pitchFamily="18" charset="0"/>
              </a:rPr>
              <a:t>Observation: After mean imputation the model is performing well. 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883490" y="3128749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595245" y="3128749"/>
            <a:ext cx="31628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Removing the Outliers and then finding the R-Squared Value.</a:t>
            </a:r>
          </a:p>
          <a:p>
            <a:endParaRPr lang="en-IN" b="1" dirty="0"/>
          </a:p>
          <a:p>
            <a:r>
              <a:rPr lang="en-IN" dirty="0">
                <a:solidFill>
                  <a:srgbClr val="000000"/>
                </a:solidFill>
                <a:latin typeface="Georgia" panose="02040502050405020303" pitchFamily="18" charset="0"/>
              </a:rPr>
              <a:t>Observation: </a:t>
            </a:r>
            <a:r>
              <a:rPr lang="en-IN" dirty="0">
                <a:latin typeface="Georgia" panose="02040502050405020303" pitchFamily="18" charset="0"/>
              </a:rPr>
              <a:t>we are getting high r-squared value in mean imputation ,so we will proceed with that. </a:t>
            </a:r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184731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2B9725-EF2E-9F47-AD9F-23C5E22CE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9" y="346978"/>
            <a:ext cx="3450838" cy="2796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4F23F-91EE-3347-93A3-BC5A037D0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5" y="3143736"/>
            <a:ext cx="3615187" cy="35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9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4065380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4150766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54C3BB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84" r="18484"/>
          <a:stretch/>
        </p:blipFill>
        <p:spPr>
          <a:xfrm>
            <a:off x="4657482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760" r="12760"/>
          <a:stretch/>
        </p:blipFill>
        <p:spPr>
          <a:xfrm>
            <a:off x="4800001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5163811" y="3089732"/>
            <a:ext cx="176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Plotly</a:t>
            </a:r>
            <a:r>
              <a:rPr lang="en-IN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Dash Board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7902054" y="123099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8613809" y="1230991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Splitting Dataset</a:t>
            </a:r>
          </a:p>
          <a:p>
            <a:r>
              <a:rPr lang="en-IN" b="1" dirty="0"/>
              <a:t>Train and Test split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7883490" y="4096311"/>
            <a:ext cx="600501" cy="600501"/>
          </a:xfrm>
          <a:prstGeom prst="roundRect">
            <a:avLst>
              <a:gd name="adj" fmla="val 9849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08BF6-9B7C-4E7C-CD5A-98423073AF4F}"/>
              </a:ext>
            </a:extLst>
          </p:cNvPr>
          <p:cNvSpPr txBox="1"/>
          <p:nvPr/>
        </p:nvSpPr>
        <p:spPr>
          <a:xfrm>
            <a:off x="8595245" y="4096311"/>
            <a:ext cx="3162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Scaling Data</a:t>
            </a:r>
          </a:p>
          <a:p>
            <a:r>
              <a:rPr lang="en-IN" b="1" dirty="0"/>
              <a:t>Train and Test scaled.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65AE5-59BF-7C44-AAE8-D7AB0EE96C71}"/>
              </a:ext>
            </a:extLst>
          </p:cNvPr>
          <p:cNvGrpSpPr/>
          <p:nvPr/>
        </p:nvGrpSpPr>
        <p:grpSpPr>
          <a:xfrm>
            <a:off x="405145" y="1745357"/>
            <a:ext cx="3709273" cy="1109003"/>
            <a:chOff x="375248" y="2334721"/>
            <a:chExt cx="3709273" cy="10223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49B97F-0646-EB40-8FAB-6A5B4BF7A31B}"/>
                </a:ext>
              </a:extLst>
            </p:cNvPr>
            <p:cNvSpPr txBox="1"/>
            <p:nvPr/>
          </p:nvSpPr>
          <p:spPr>
            <a:xfrm>
              <a:off x="473698" y="2591005"/>
              <a:ext cx="184731" cy="766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  <a:p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lonna MT" pitchFamily="82" charset="77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026F38-34CE-134E-869C-04D0629522F0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25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endParaRPr lang="en-ID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F304A1-4218-B54F-8DD9-EA465766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1" y="305364"/>
            <a:ext cx="3915017" cy="315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23578-610D-844C-9A62-FD3AA6D00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5" y="3746300"/>
            <a:ext cx="3863959" cy="27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5384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5384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5384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9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604422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4C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54C3BB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229623" y="248673"/>
            <a:ext cx="3732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Linear Regression</a:t>
            </a: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1424</Words>
  <Application>Microsoft Macintosh PowerPoint</Application>
  <PresentationFormat>Widescreen</PresentationFormat>
  <Paragraphs>452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Colonna MT</vt:lpstr>
      <vt:lpstr>Footlight MT Light</vt:lpstr>
      <vt:lpstr>Georgia</vt:lpstr>
      <vt:lpstr>Helvetica Neue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Microsoft Office User</cp:lastModifiedBy>
  <cp:revision>75</cp:revision>
  <dcterms:created xsi:type="dcterms:W3CDTF">2024-01-06T23:37:31Z</dcterms:created>
  <dcterms:modified xsi:type="dcterms:W3CDTF">2024-03-05T08:42:01Z</dcterms:modified>
</cp:coreProperties>
</file>